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22"/>
  </p:notesMasterIdLst>
  <p:sldIdLst>
    <p:sldId id="341" r:id="rId2"/>
    <p:sldId id="357" r:id="rId3"/>
    <p:sldId id="358" r:id="rId4"/>
    <p:sldId id="351" r:id="rId5"/>
    <p:sldId id="352" r:id="rId6"/>
    <p:sldId id="348" r:id="rId7"/>
    <p:sldId id="335" r:id="rId8"/>
    <p:sldId id="323" r:id="rId9"/>
    <p:sldId id="356" r:id="rId10"/>
    <p:sldId id="353" r:id="rId11"/>
    <p:sldId id="309" r:id="rId12"/>
    <p:sldId id="340" r:id="rId13"/>
    <p:sldId id="338" r:id="rId14"/>
    <p:sldId id="339" r:id="rId15"/>
    <p:sldId id="354" r:id="rId16"/>
    <p:sldId id="355" r:id="rId17"/>
    <p:sldId id="346" r:id="rId18"/>
    <p:sldId id="327" r:id="rId19"/>
    <p:sldId id="328" r:id="rId20"/>
    <p:sldId id="347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CC"/>
    <a:srgbClr val="FF99FF"/>
    <a:srgbClr val="B44BC5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>
      <p:cViewPr>
        <p:scale>
          <a:sx n="100" d="100"/>
          <a:sy n="100" d="100"/>
        </p:scale>
        <p:origin x="-1944" y="-4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68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8DAF43F-676B-462F-88BC-2BE3DD93435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684029"/>
      </p:ext>
    </p:extLst>
  </p:cSld>
  <p:clrMapOvr>
    <a:masterClrMapping/>
  </p:clrMapOvr>
  <p:transition spd="med" advClick="0" advTm="10000"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293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61" r:id="rId13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wmf"/><Relationship Id="rId7" Type="http://schemas.openxmlformats.org/officeDocument/2006/relationships/image" Target="../media/image6.gif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LOAN%20-%20CD\Nho%20Thay.MP3" TargetMode="Externa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wmf"/><Relationship Id="rId7" Type="http://schemas.openxmlformats.org/officeDocument/2006/relationships/image" Target="../media/image6.gif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LOAN%20-%20CD\Nho%20Thay.MP3" TargetMode="Externa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wmf"/><Relationship Id="rId7" Type="http://schemas.openxmlformats.org/officeDocument/2006/relationships/image" Target="../media/image6.gif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LOAN%20-%20CD\Nho%20Thay.MP3" TargetMode="Externa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wmf"/><Relationship Id="rId7" Type="http://schemas.openxmlformats.org/officeDocument/2006/relationships/image" Target="../media/image6.gif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LOAN%20-%20CD\Nho%20Thay.MP3" TargetMode="Externa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452282" y="1585661"/>
            <a:ext cx="6172200" cy="1976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Học vần</a:t>
            </a:r>
            <a:endParaRPr lang="en-US" sz="3600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20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733800" y="5257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170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333501" y="2203701"/>
            <a:ext cx="6830538" cy="1976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Giải lao</a:t>
            </a:r>
            <a:endParaRPr lang="en-US" sz="3600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20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733800" y="5257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860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CA23B24-ADA6-4055-8FD5-14D734ED4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589" y="294062"/>
            <a:ext cx="2152815" cy="889487"/>
          </a:xfrm>
          <a:prstGeom prst="rect">
            <a:avLst/>
          </a:prstGeom>
        </p:spPr>
      </p:pic>
      <p:pic>
        <p:nvPicPr>
          <p:cNvPr id="3" name="409_20200731094318_b18_gh_k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6875" y="1438275"/>
            <a:ext cx="5905500" cy="503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4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CA23B24-ADA6-4055-8FD5-14D734ED4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89" y="294062"/>
            <a:ext cx="2152815" cy="88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0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CA23B24-ADA6-4055-8FD5-14D734ED4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589" y="294062"/>
            <a:ext cx="2152815" cy="889487"/>
          </a:xfrm>
          <a:prstGeom prst="rect">
            <a:avLst/>
          </a:prstGeom>
        </p:spPr>
      </p:pic>
      <p:pic>
        <p:nvPicPr>
          <p:cNvPr id="3" name="409_20200801041314_b18_ghe_k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0" y="1419225"/>
            <a:ext cx="4781550" cy="427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0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CA23B24-ADA6-4055-8FD5-14D734ED4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89" y="294062"/>
            <a:ext cx="2152815" cy="88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68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>
          <a:xfrm>
            <a:off x="1788459" y="1308100"/>
            <a:ext cx="4935070" cy="1448547"/>
          </a:xfrm>
          <a:noFill/>
        </p:spPr>
        <p:txBody>
          <a:bodyPr/>
          <a:lstStyle/>
          <a:p>
            <a:r>
              <a:rPr lang="en-US" sz="5400" b="1" dirty="0" smtClean="0">
                <a:solidFill>
                  <a:srgbClr val="002060"/>
                </a:solidFill>
              </a:rPr>
              <a:t>Củng cố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333375" y="3297985"/>
            <a:ext cx="817245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800" dirty="0" smtClean="0">
                <a:solidFill>
                  <a:srgbClr val="00B050"/>
                </a:solidFill>
                <a:latin typeface="Tahoma" pitchFamily="34" charset="0"/>
              </a:rPr>
              <a:t>- GV củng cố bài</a:t>
            </a:r>
          </a:p>
          <a:p>
            <a:r>
              <a:rPr lang="en-US" sz="4800" dirty="0" smtClean="0">
                <a:solidFill>
                  <a:srgbClr val="00B050"/>
                </a:solidFill>
                <a:latin typeface="Tahoma" pitchFamily="34" charset="0"/>
              </a:rPr>
              <a:t>- GV nhận xét tiết học</a:t>
            </a:r>
          </a:p>
          <a:p>
            <a:r>
              <a:rPr lang="en-US" sz="4800" dirty="0" smtClean="0">
                <a:solidFill>
                  <a:srgbClr val="00B050"/>
                </a:solidFill>
                <a:latin typeface="Tahoma" pitchFamily="34" charset="0"/>
              </a:rPr>
              <a:t>- Dặn dò</a:t>
            </a:r>
            <a:endParaRPr lang="en-US" sz="4800" dirty="0">
              <a:solidFill>
                <a:srgbClr val="00B05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662744"/>
      </p:ext>
    </p:extLst>
  </p:cSld>
  <p:clrMapOvr>
    <a:masterClrMapping/>
  </p:clrMapOvr>
  <p:transition spd="slow">
    <p:wheel spokes="8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2057400" y="2016793"/>
            <a:ext cx="5791200" cy="17322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Tiết 2</a:t>
            </a:r>
            <a:endParaRPr lang="en-US" sz="3600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20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733800" y="5257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105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76200"/>
            <a:ext cx="3479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1613"/>
            <a:ext cx="9066213" cy="156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740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0" cy="585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91200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947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95475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8300"/>
            <a:ext cx="9144000" cy="521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6" y="566738"/>
            <a:ext cx="2990850" cy="88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859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5"/>
          <p:cNvSpPr>
            <a:spLocks noChangeArrowheads="1" noChangeShapeType="1" noTextEdit="1"/>
          </p:cNvSpPr>
          <p:nvPr/>
        </p:nvSpPr>
        <p:spPr bwMode="auto">
          <a:xfrm>
            <a:off x="1622425" y="161925"/>
            <a:ext cx="5029200" cy="8763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008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ÔN VÀ KHỞI ĐỘNG</a:t>
            </a:r>
          </a:p>
        </p:txBody>
      </p:sp>
      <p:grpSp>
        <p:nvGrpSpPr>
          <p:cNvPr id="5123" name="Group 23"/>
          <p:cNvGrpSpPr>
            <a:grpSpLocks/>
          </p:cNvGrpSpPr>
          <p:nvPr/>
        </p:nvGrpSpPr>
        <p:grpSpPr bwMode="auto">
          <a:xfrm>
            <a:off x="2133600" y="6324600"/>
            <a:ext cx="4953000" cy="533400"/>
            <a:chOff x="1056" y="2208"/>
            <a:chExt cx="3648" cy="1014"/>
          </a:xfrm>
        </p:grpSpPr>
        <p:pic>
          <p:nvPicPr>
            <p:cNvPr id="5132" name="Picture 24" descr="flowers_209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2256"/>
              <a:ext cx="660" cy="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3" name="Picture 25" descr="002-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2208"/>
              <a:ext cx="3648" cy="1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4" name="Picture 26" descr="flowers_209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2256"/>
              <a:ext cx="660" cy="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5" name="Picture 27" descr="flowers_209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256"/>
              <a:ext cx="660" cy="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4" name="Picture 28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6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9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4987" y="5868988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6"/>
          <p:cNvSpPr>
            <a:spLocks noChangeArrowheads="1"/>
          </p:cNvSpPr>
          <p:nvPr/>
        </p:nvSpPr>
        <p:spPr bwMode="auto">
          <a:xfrm>
            <a:off x="-28575" y="777875"/>
            <a:ext cx="1752600" cy="1371600"/>
          </a:xfrm>
          <a:prstGeom prst="notchedRightArrow">
            <a:avLst>
              <a:gd name="adj1" fmla="val 50000"/>
              <a:gd name="adj2" fmla="val 31944"/>
            </a:avLst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3000" b="1">
                <a:solidFill>
                  <a:srgbClr val="FF0000"/>
                </a:solidFill>
              </a:rPr>
              <a:t>Đọc</a:t>
            </a:r>
            <a:r>
              <a:rPr lang="en-US" sz="3000">
                <a:solidFill>
                  <a:srgbClr val="FF0000"/>
                </a:solidFill>
              </a:rPr>
              <a:t> </a:t>
            </a:r>
            <a:endParaRPr lang="vi-VN" sz="3000">
              <a:solidFill>
                <a:srgbClr val="FF0000"/>
              </a:solidFill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881063" y="3778250"/>
            <a:ext cx="3017837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Century Gothic" pitchFamily="34" charset="0"/>
                <a:cs typeface="Arial" charset="0"/>
              </a:rPr>
              <a:t>gà gô</a:t>
            </a:r>
            <a:endParaRPr lang="en-US" sz="5400" b="1" dirty="0">
              <a:solidFill>
                <a:srgbClr val="FF0000"/>
              </a:solidFill>
              <a:latin typeface="Century Gothic" pitchFamily="34" charset="0"/>
              <a:cs typeface="Arial" charset="0"/>
            </a:endParaRP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5238977" y="3706813"/>
            <a:ext cx="301783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Century Gothic" pitchFamily="34" charset="0"/>
                <a:cs typeface="Arial" charset="0"/>
              </a:rPr>
              <a:t>đ</a:t>
            </a:r>
            <a:r>
              <a:rPr lang="en-US" sz="5400" b="1" dirty="0" smtClean="0">
                <a:solidFill>
                  <a:srgbClr val="FF0000"/>
                </a:solidFill>
                <a:latin typeface="Century Gothic" pitchFamily="34" charset="0"/>
                <a:cs typeface="Arial" charset="0"/>
              </a:rPr>
              <a:t>ồ gỗ</a:t>
            </a:r>
            <a:endParaRPr lang="en-US" sz="5400" b="1" dirty="0">
              <a:solidFill>
                <a:srgbClr val="FF0000"/>
              </a:solidFill>
              <a:latin typeface="Century Gothic" pitchFamily="34" charset="0"/>
              <a:cs typeface="Arial" charset="0"/>
            </a:endParaRPr>
          </a:p>
        </p:txBody>
      </p:sp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806450" y="5032375"/>
            <a:ext cx="301783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Century Gothic" pitchFamily="34" charset="0"/>
                <a:cs typeface="Arial" charset="0"/>
              </a:rPr>
              <a:t>giá đỗ</a:t>
            </a:r>
            <a:endParaRPr lang="en-US" sz="5400" b="1" dirty="0">
              <a:solidFill>
                <a:srgbClr val="FF0000"/>
              </a:solidFill>
              <a:latin typeface="Century Gothic" pitchFamily="34" charset="0"/>
              <a:cs typeface="Arial" charset="0"/>
            </a:endParaRPr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5257800" y="5016500"/>
            <a:ext cx="3017838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 smtClean="0">
                <a:solidFill>
                  <a:srgbClr val="FF0000"/>
                </a:solidFill>
                <a:latin typeface="Century Gothic" pitchFamily="34" charset="0"/>
                <a:cs typeface="Arial" charset="0"/>
              </a:rPr>
              <a:t>cụ </a:t>
            </a:r>
            <a:r>
              <a:rPr lang="en-US" sz="5400" b="1" dirty="0" smtClean="0">
                <a:solidFill>
                  <a:srgbClr val="FF0000"/>
                </a:solidFill>
                <a:latin typeface="Century Gothic" pitchFamily="34" charset="0"/>
                <a:cs typeface="Arial" charset="0"/>
              </a:rPr>
              <a:t>già</a:t>
            </a:r>
            <a:endParaRPr lang="en-US" sz="5400" b="1" dirty="0">
              <a:solidFill>
                <a:srgbClr val="FF0000"/>
              </a:solidFill>
              <a:latin typeface="Century Gothic" pitchFamily="34" charset="0"/>
              <a:cs typeface="Arial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33625"/>
            <a:ext cx="9144000" cy="1066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88784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nimBg="1"/>
      <p:bldP spid="6147" grpId="0" animBg="1"/>
      <p:bldP spid="17" grpId="0"/>
      <p:bldP spid="23" grpId="0"/>
      <p:bldP spid="24" grpId="0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>
          <a:xfrm>
            <a:off x="1788459" y="1308100"/>
            <a:ext cx="4935070" cy="1448547"/>
          </a:xfrm>
          <a:noFill/>
        </p:spPr>
        <p:txBody>
          <a:bodyPr/>
          <a:lstStyle/>
          <a:p>
            <a:r>
              <a:rPr lang="en-US" sz="5400" b="1" dirty="0" smtClean="0">
                <a:solidFill>
                  <a:srgbClr val="002060"/>
                </a:solidFill>
              </a:rPr>
              <a:t>Củng cố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333375" y="3297985"/>
            <a:ext cx="817245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800" dirty="0" smtClean="0">
                <a:solidFill>
                  <a:srgbClr val="00B050"/>
                </a:solidFill>
                <a:latin typeface="Tahoma" pitchFamily="34" charset="0"/>
              </a:rPr>
              <a:t>- GV củng cố bài</a:t>
            </a:r>
          </a:p>
          <a:p>
            <a:r>
              <a:rPr lang="en-US" sz="4800" dirty="0" smtClean="0">
                <a:solidFill>
                  <a:srgbClr val="00B050"/>
                </a:solidFill>
                <a:latin typeface="Tahoma" pitchFamily="34" charset="0"/>
              </a:rPr>
              <a:t>- GV nhận xét tiết học</a:t>
            </a:r>
          </a:p>
          <a:p>
            <a:r>
              <a:rPr lang="en-US" sz="4800" dirty="0" smtClean="0">
                <a:solidFill>
                  <a:srgbClr val="00B050"/>
                </a:solidFill>
                <a:latin typeface="Tahoma" pitchFamily="34" charset="0"/>
              </a:rPr>
              <a:t>- Dặn dò</a:t>
            </a:r>
            <a:endParaRPr lang="en-US" sz="4800" dirty="0">
              <a:solidFill>
                <a:srgbClr val="00B05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617701"/>
      </p:ext>
    </p:extLst>
  </p:cSld>
  <p:clrMapOvr>
    <a:masterClrMapping/>
  </p:clrMapOvr>
  <p:transition spd="slow">
    <p:wheel spokes="8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 descr="j0398219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8263"/>
            <a:ext cx="4568825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8" descr="j0398219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75" y="6418263"/>
            <a:ext cx="4568825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8" name="Group 10"/>
          <p:cNvGrpSpPr>
            <a:grpSpLocks/>
          </p:cNvGrpSpPr>
          <p:nvPr/>
        </p:nvGrpSpPr>
        <p:grpSpPr bwMode="auto">
          <a:xfrm>
            <a:off x="304800" y="228600"/>
            <a:ext cx="838200" cy="1427163"/>
            <a:chOff x="336" y="144"/>
            <a:chExt cx="528" cy="899"/>
          </a:xfrm>
        </p:grpSpPr>
        <p:grpSp>
          <p:nvGrpSpPr>
            <p:cNvPr id="6175" name="Group 11"/>
            <p:cNvGrpSpPr>
              <a:grpSpLocks/>
            </p:cNvGrpSpPr>
            <p:nvPr/>
          </p:nvGrpSpPr>
          <p:grpSpPr bwMode="auto">
            <a:xfrm rot="-3471247">
              <a:off x="312" y="264"/>
              <a:ext cx="672" cy="432"/>
              <a:chOff x="4733" y="799"/>
              <a:chExt cx="388" cy="353"/>
            </a:xfrm>
          </p:grpSpPr>
          <p:sp>
            <p:nvSpPr>
              <p:cNvPr id="6177" name="Freeform 12"/>
              <p:cNvSpPr>
                <a:spLocks/>
              </p:cNvSpPr>
              <p:nvPr/>
            </p:nvSpPr>
            <p:spPr bwMode="auto">
              <a:xfrm rot="2108015">
                <a:off x="4942" y="799"/>
                <a:ext cx="179" cy="353"/>
              </a:xfrm>
              <a:custGeom>
                <a:avLst/>
                <a:gdLst>
                  <a:gd name="T0" fmla="*/ 0 w 409"/>
                  <a:gd name="T1" fmla="*/ 1 h 658"/>
                  <a:gd name="T2" fmla="*/ 0 w 409"/>
                  <a:gd name="T3" fmla="*/ 1 h 658"/>
                  <a:gd name="T4" fmla="*/ 0 w 409"/>
                  <a:gd name="T5" fmla="*/ 1 h 658"/>
                  <a:gd name="T6" fmla="*/ 0 w 409"/>
                  <a:gd name="T7" fmla="*/ 1 h 658"/>
                  <a:gd name="T8" fmla="*/ 0 w 409"/>
                  <a:gd name="T9" fmla="*/ 1 h 658"/>
                  <a:gd name="T10" fmla="*/ 0 w 409"/>
                  <a:gd name="T11" fmla="*/ 1 h 6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9" h="658">
                    <a:moveTo>
                      <a:pt x="17" y="38"/>
                    </a:moveTo>
                    <a:cubicBezTo>
                      <a:pt x="0" y="64"/>
                      <a:pt x="13" y="159"/>
                      <a:pt x="67" y="245"/>
                    </a:cubicBezTo>
                    <a:cubicBezTo>
                      <a:pt x="121" y="331"/>
                      <a:pt x="292" y="500"/>
                      <a:pt x="344" y="556"/>
                    </a:cubicBezTo>
                    <a:cubicBezTo>
                      <a:pt x="396" y="612"/>
                      <a:pt x="409" y="658"/>
                      <a:pt x="380" y="580"/>
                    </a:cubicBezTo>
                    <a:cubicBezTo>
                      <a:pt x="351" y="502"/>
                      <a:pt x="227" y="180"/>
                      <a:pt x="167" y="90"/>
                    </a:cubicBezTo>
                    <a:cubicBezTo>
                      <a:pt x="107" y="0"/>
                      <a:pt x="33" y="13"/>
                      <a:pt x="17" y="38"/>
                    </a:cubicBez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8" name="Freeform 13"/>
              <p:cNvSpPr>
                <a:spLocks/>
              </p:cNvSpPr>
              <p:nvPr/>
            </p:nvSpPr>
            <p:spPr bwMode="auto">
              <a:xfrm rot="4401636">
                <a:off x="4820" y="808"/>
                <a:ext cx="179" cy="353"/>
              </a:xfrm>
              <a:custGeom>
                <a:avLst/>
                <a:gdLst>
                  <a:gd name="T0" fmla="*/ 0 w 409"/>
                  <a:gd name="T1" fmla="*/ 1 h 658"/>
                  <a:gd name="T2" fmla="*/ 0 w 409"/>
                  <a:gd name="T3" fmla="*/ 1 h 658"/>
                  <a:gd name="T4" fmla="*/ 0 w 409"/>
                  <a:gd name="T5" fmla="*/ 1 h 658"/>
                  <a:gd name="T6" fmla="*/ 0 w 409"/>
                  <a:gd name="T7" fmla="*/ 1 h 658"/>
                  <a:gd name="T8" fmla="*/ 0 w 409"/>
                  <a:gd name="T9" fmla="*/ 1 h 658"/>
                  <a:gd name="T10" fmla="*/ 0 w 409"/>
                  <a:gd name="T11" fmla="*/ 1 h 6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9" h="658">
                    <a:moveTo>
                      <a:pt x="17" y="38"/>
                    </a:moveTo>
                    <a:cubicBezTo>
                      <a:pt x="0" y="64"/>
                      <a:pt x="13" y="159"/>
                      <a:pt x="67" y="245"/>
                    </a:cubicBezTo>
                    <a:cubicBezTo>
                      <a:pt x="121" y="331"/>
                      <a:pt x="292" y="500"/>
                      <a:pt x="344" y="556"/>
                    </a:cubicBezTo>
                    <a:cubicBezTo>
                      <a:pt x="396" y="612"/>
                      <a:pt x="409" y="658"/>
                      <a:pt x="380" y="580"/>
                    </a:cubicBezTo>
                    <a:cubicBezTo>
                      <a:pt x="351" y="502"/>
                      <a:pt x="227" y="180"/>
                      <a:pt x="167" y="90"/>
                    </a:cubicBezTo>
                    <a:cubicBezTo>
                      <a:pt x="107" y="0"/>
                      <a:pt x="33" y="13"/>
                      <a:pt x="17" y="38"/>
                    </a:cubicBez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9" name="Freeform 14"/>
              <p:cNvSpPr>
                <a:spLocks/>
              </p:cNvSpPr>
              <p:nvPr/>
            </p:nvSpPr>
            <p:spPr bwMode="auto">
              <a:xfrm rot="728459">
                <a:off x="5002" y="913"/>
                <a:ext cx="105" cy="231"/>
              </a:xfrm>
              <a:custGeom>
                <a:avLst/>
                <a:gdLst>
                  <a:gd name="T0" fmla="*/ 0 w 409"/>
                  <a:gd name="T1" fmla="*/ 0 h 658"/>
                  <a:gd name="T2" fmla="*/ 0 w 409"/>
                  <a:gd name="T3" fmla="*/ 0 h 658"/>
                  <a:gd name="T4" fmla="*/ 0 w 409"/>
                  <a:gd name="T5" fmla="*/ 0 h 658"/>
                  <a:gd name="T6" fmla="*/ 0 w 409"/>
                  <a:gd name="T7" fmla="*/ 0 h 658"/>
                  <a:gd name="T8" fmla="*/ 0 w 409"/>
                  <a:gd name="T9" fmla="*/ 0 h 658"/>
                  <a:gd name="T10" fmla="*/ 0 w 409"/>
                  <a:gd name="T11" fmla="*/ 0 h 6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9" h="658">
                    <a:moveTo>
                      <a:pt x="17" y="38"/>
                    </a:moveTo>
                    <a:cubicBezTo>
                      <a:pt x="0" y="64"/>
                      <a:pt x="13" y="159"/>
                      <a:pt x="67" y="245"/>
                    </a:cubicBezTo>
                    <a:cubicBezTo>
                      <a:pt x="121" y="331"/>
                      <a:pt x="292" y="500"/>
                      <a:pt x="344" y="556"/>
                    </a:cubicBezTo>
                    <a:cubicBezTo>
                      <a:pt x="396" y="612"/>
                      <a:pt x="409" y="658"/>
                      <a:pt x="380" y="580"/>
                    </a:cubicBezTo>
                    <a:cubicBezTo>
                      <a:pt x="351" y="502"/>
                      <a:pt x="227" y="180"/>
                      <a:pt x="167" y="90"/>
                    </a:cubicBezTo>
                    <a:cubicBezTo>
                      <a:pt x="107" y="0"/>
                      <a:pt x="33" y="13"/>
                      <a:pt x="17" y="38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76" name="Freeform 15"/>
            <p:cNvSpPr>
              <a:spLocks/>
            </p:cNvSpPr>
            <p:nvPr/>
          </p:nvSpPr>
          <p:spPr bwMode="auto">
            <a:xfrm rot="4401636">
              <a:off x="423" y="777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149" name="Group 16"/>
          <p:cNvGrpSpPr>
            <a:grpSpLocks/>
          </p:cNvGrpSpPr>
          <p:nvPr/>
        </p:nvGrpSpPr>
        <p:grpSpPr bwMode="auto">
          <a:xfrm rot="-1927061">
            <a:off x="-228600" y="0"/>
            <a:ext cx="1066800" cy="685800"/>
            <a:chOff x="4733" y="799"/>
            <a:chExt cx="388" cy="353"/>
          </a:xfrm>
        </p:grpSpPr>
        <p:sp>
          <p:nvSpPr>
            <p:cNvPr id="6172" name="Freeform 17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3" name="Freeform 18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4" name="Freeform 19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150" name="Group 20"/>
          <p:cNvGrpSpPr>
            <a:grpSpLocks/>
          </p:cNvGrpSpPr>
          <p:nvPr/>
        </p:nvGrpSpPr>
        <p:grpSpPr bwMode="auto">
          <a:xfrm>
            <a:off x="-304800" y="304800"/>
            <a:ext cx="1066800" cy="417513"/>
            <a:chOff x="4258" y="889"/>
            <a:chExt cx="350" cy="127"/>
          </a:xfrm>
        </p:grpSpPr>
        <p:sp>
          <p:nvSpPr>
            <p:cNvPr id="6170" name="Freeform 21"/>
            <p:cNvSpPr>
              <a:spLocks/>
            </p:cNvSpPr>
            <p:nvPr/>
          </p:nvSpPr>
          <p:spPr bwMode="auto">
            <a:xfrm rot="4052015">
              <a:off x="4442" y="851"/>
              <a:ext cx="127" cy="204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1" name="Freeform 22"/>
            <p:cNvSpPr>
              <a:spLocks/>
            </p:cNvSpPr>
            <p:nvPr/>
          </p:nvSpPr>
          <p:spPr bwMode="auto">
            <a:xfrm rot="4518264">
              <a:off x="4371" y="782"/>
              <a:ext cx="91" cy="317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151" name="Group 23"/>
          <p:cNvGrpSpPr>
            <a:grpSpLocks/>
          </p:cNvGrpSpPr>
          <p:nvPr/>
        </p:nvGrpSpPr>
        <p:grpSpPr bwMode="auto">
          <a:xfrm rot="-1483798">
            <a:off x="457200" y="0"/>
            <a:ext cx="609600" cy="533400"/>
            <a:chOff x="4755" y="443"/>
            <a:chExt cx="200" cy="392"/>
          </a:xfrm>
        </p:grpSpPr>
        <p:sp>
          <p:nvSpPr>
            <p:cNvPr id="6168" name="Freeform 24"/>
            <p:cNvSpPr>
              <a:spLocks/>
            </p:cNvSpPr>
            <p:nvPr/>
          </p:nvSpPr>
          <p:spPr bwMode="auto">
            <a:xfrm rot="1699937">
              <a:off x="4776" y="443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9" name="Freeform 25"/>
            <p:cNvSpPr>
              <a:spLocks/>
            </p:cNvSpPr>
            <p:nvPr/>
          </p:nvSpPr>
          <p:spPr bwMode="auto">
            <a:xfrm rot="2146665">
              <a:off x="4755" y="518"/>
              <a:ext cx="91" cy="317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152" name="Group 26"/>
          <p:cNvGrpSpPr>
            <a:grpSpLocks/>
          </p:cNvGrpSpPr>
          <p:nvPr/>
        </p:nvGrpSpPr>
        <p:grpSpPr bwMode="auto">
          <a:xfrm rot="-1927061">
            <a:off x="0" y="533400"/>
            <a:ext cx="1066800" cy="685800"/>
            <a:chOff x="4733" y="799"/>
            <a:chExt cx="388" cy="353"/>
          </a:xfrm>
        </p:grpSpPr>
        <p:sp>
          <p:nvSpPr>
            <p:cNvPr id="6165" name="Freeform 27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6" name="Freeform 28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7" name="Freeform 29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153" name="Group 30"/>
          <p:cNvGrpSpPr>
            <a:grpSpLocks/>
          </p:cNvGrpSpPr>
          <p:nvPr/>
        </p:nvGrpSpPr>
        <p:grpSpPr bwMode="auto">
          <a:xfrm rot="-1927061">
            <a:off x="0" y="914400"/>
            <a:ext cx="1066800" cy="685800"/>
            <a:chOff x="4733" y="799"/>
            <a:chExt cx="388" cy="353"/>
          </a:xfrm>
        </p:grpSpPr>
        <p:sp>
          <p:nvSpPr>
            <p:cNvPr id="6162" name="Freeform 31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3" name="Freeform 32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4" name="Freeform 33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154" name="Picture 36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37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38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50" y="6858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39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0" y="6858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Picture 40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3810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9" name="WordArt 5"/>
          <p:cNvSpPr>
            <a:spLocks noChangeArrowheads="1" noChangeShapeType="1" noTextEdit="1"/>
          </p:cNvSpPr>
          <p:nvPr/>
        </p:nvSpPr>
        <p:spPr bwMode="auto">
          <a:xfrm>
            <a:off x="1622425" y="161925"/>
            <a:ext cx="5029200" cy="8763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008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ÔN VÀ KHỞI ĐỘNG</a:t>
            </a:r>
          </a:p>
        </p:txBody>
      </p:sp>
      <p:sp>
        <p:nvSpPr>
          <p:cNvPr id="6160" name="AutoShape 6"/>
          <p:cNvSpPr>
            <a:spLocks noChangeArrowheads="1"/>
          </p:cNvSpPr>
          <p:nvPr/>
        </p:nvSpPr>
        <p:spPr bwMode="auto">
          <a:xfrm>
            <a:off x="-28575" y="777875"/>
            <a:ext cx="1752600" cy="1371600"/>
          </a:xfrm>
          <a:prstGeom prst="notchedRightArrow">
            <a:avLst>
              <a:gd name="adj1" fmla="val 50000"/>
              <a:gd name="adj2" fmla="val 31944"/>
            </a:avLst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3000" b="1">
                <a:solidFill>
                  <a:srgbClr val="FF0000"/>
                </a:solidFill>
              </a:rPr>
              <a:t>Đọc</a:t>
            </a:r>
            <a:r>
              <a:rPr lang="en-US" sz="3000">
                <a:solidFill>
                  <a:srgbClr val="FF0000"/>
                </a:solidFill>
              </a:rPr>
              <a:t> </a:t>
            </a:r>
            <a:endParaRPr lang="vi-VN" sz="3000">
              <a:solidFill>
                <a:srgbClr val="FF000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91440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792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0" y="5830956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8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Hà ghé nhà bà.Nhà bà ở ngõ nhỏ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76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721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4050"/>
            <a:ext cx="9143999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3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852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227611" y="2245659"/>
            <a:ext cx="6972301" cy="164267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B</a:t>
            </a:r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vantGarde"/>
                <a:cs typeface="Times New Roman"/>
              </a:rPr>
              <a:t>à</a:t>
            </a:r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i 18: Gh, </a:t>
            </a:r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.VnAvant" pitchFamily="34" charset="0"/>
                <a:cs typeface="Times New Roman"/>
              </a:rPr>
              <a:t>g</a:t>
            </a:r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h, Nh, nh</a:t>
            </a:r>
            <a:endParaRPr lang="en-US" sz="3600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20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733800" y="5257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215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E57E40B-9C48-4D0D-A4B7-35FF8CFA0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24" y="183939"/>
            <a:ext cx="2554212" cy="1022010"/>
          </a:xfrm>
          <a:prstGeom prst="rect">
            <a:avLst/>
          </a:prstGeom>
        </p:spPr>
      </p:pic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1365306" y="1205949"/>
            <a:ext cx="258483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9600" b="1" dirty="0" smtClean="0">
                <a:solidFill>
                  <a:srgbClr val="FF0000"/>
                </a:solidFill>
                <a:latin typeface="AvantGarde"/>
                <a:cs typeface="Times New Roman" pitchFamily="18" charset="0"/>
              </a:rPr>
              <a:t>gh</a:t>
            </a: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5510001" y="1205949"/>
            <a:ext cx="258483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9600" b="1" dirty="0" smtClean="0">
                <a:solidFill>
                  <a:srgbClr val="FF0000"/>
                </a:solidFill>
                <a:latin typeface="AvantGarde"/>
                <a:cs typeface="Times New Roman" pitchFamily="18" charset="0"/>
              </a:rPr>
              <a:t>nh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4623082"/>
              </p:ext>
            </p:extLst>
          </p:nvPr>
        </p:nvGraphicFramePr>
        <p:xfrm>
          <a:off x="346476" y="3192468"/>
          <a:ext cx="3808666" cy="3102684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1927321"/>
                <a:gridCol w="1881345"/>
              </a:tblGrid>
              <a:tr h="1496293">
                <a:tc>
                  <a:txBody>
                    <a:bodyPr/>
                    <a:lstStyle/>
                    <a:p>
                      <a:pPr algn="ctr"/>
                      <a:r>
                        <a:rPr lang="en-US" sz="8800" dirty="0" smtClean="0">
                          <a:latin typeface="AvantGarde"/>
                        </a:rPr>
                        <a:t>gh</a:t>
                      </a:r>
                      <a:endParaRPr lang="en-US" sz="8800" dirty="0">
                        <a:latin typeface="AvantGard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800" dirty="0" smtClean="0">
                          <a:latin typeface=".VnAvant" pitchFamily="34" charset="0"/>
                        </a:rPr>
                        <a:t>e</a:t>
                      </a:r>
                      <a:endParaRPr lang="en-US" sz="8800" dirty="0">
                        <a:latin typeface=".VnAvant" pitchFamily="34" charset="0"/>
                      </a:endParaRPr>
                    </a:p>
                  </a:txBody>
                  <a:tcPr/>
                </a:tc>
              </a:tr>
              <a:tr h="1606391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800" dirty="0" smtClean="0">
                          <a:latin typeface="AvantGarde"/>
                        </a:rPr>
                        <a:t>ghé</a:t>
                      </a:r>
                      <a:endParaRPr lang="en-US" sz="8800" dirty="0" smtClean="0">
                        <a:latin typeface=".VnAvant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4357122"/>
              </p:ext>
            </p:extLst>
          </p:nvPr>
        </p:nvGraphicFramePr>
        <p:xfrm>
          <a:off x="5017088" y="3219362"/>
          <a:ext cx="3808666" cy="3102684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1927321"/>
                <a:gridCol w="1881345"/>
              </a:tblGrid>
              <a:tr h="14962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800" dirty="0" smtClean="0">
                          <a:latin typeface="AvantGarde"/>
                        </a:rPr>
                        <a:t>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800" dirty="0" smtClean="0">
                          <a:latin typeface=".VnAvant" pitchFamily="34" charset="0"/>
                        </a:rPr>
                        <a:t>a</a:t>
                      </a:r>
                      <a:endParaRPr lang="en-US" sz="8800" dirty="0">
                        <a:latin typeface=".VnAvant" pitchFamily="34" charset="0"/>
                      </a:endParaRPr>
                    </a:p>
                  </a:txBody>
                  <a:tcPr/>
                </a:tc>
              </a:tr>
              <a:tr h="1606391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800" dirty="0" smtClean="0">
                          <a:latin typeface="AvantGarde"/>
                        </a:rPr>
                        <a:t>nh</a:t>
                      </a:r>
                      <a:r>
                        <a:rPr lang="en-US" sz="8800" dirty="0" smtClean="0">
                          <a:latin typeface=".VnAvant" pitchFamily="34" charset="0"/>
                        </a:rPr>
                        <a:t>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7053323" y="4207554"/>
            <a:ext cx="93673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6000" b="1" dirty="0">
                <a:latin typeface="+mj-lt"/>
                <a:cs typeface="Times New Roman" pitchFamily="18" charset="0"/>
              </a:rPr>
              <a:t>ˎ</a:t>
            </a:r>
            <a:endParaRPr lang="en-US" altLang="en-US" sz="6000" b="1" dirty="0" smtClean="0"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08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E57E40B-9C48-4D0D-A4B7-35FF8CFA0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24" y="183939"/>
            <a:ext cx="2554212" cy="1022010"/>
          </a:xfrm>
          <a:prstGeom prst="rect">
            <a:avLst/>
          </a:prstGeom>
        </p:spPr>
      </p:pic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1107131" y="4533363"/>
            <a:ext cx="2016474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8800" b="1" dirty="0" smtClean="0">
                <a:solidFill>
                  <a:schemeClr val="bg1"/>
                </a:solidFill>
                <a:latin typeface="AvantGarde"/>
                <a:cs typeface="Times New Roman" pitchFamily="18" charset="0"/>
              </a:rPr>
              <a:t>ghi</a:t>
            </a:r>
            <a:endParaRPr lang="en-US" altLang="en-US" sz="8800" b="1" dirty="0">
              <a:solidFill>
                <a:schemeClr val="bg1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946673" y="3052436"/>
            <a:ext cx="2510901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8800" b="1" dirty="0" smtClean="0">
                <a:solidFill>
                  <a:schemeClr val="bg1"/>
                </a:solidFill>
                <a:latin typeface="AvantGarde"/>
                <a:cs typeface="Times New Roman" pitchFamily="18" charset="0"/>
              </a:rPr>
              <a:t>ghế</a:t>
            </a:r>
            <a:endParaRPr lang="en-US" altLang="en-US" sz="8800" b="1" dirty="0">
              <a:solidFill>
                <a:schemeClr val="bg1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871368" y="1597780"/>
            <a:ext cx="2824332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8800" b="1" dirty="0" smtClean="0">
                <a:solidFill>
                  <a:schemeClr val="bg1"/>
                </a:solidFill>
                <a:latin typeface="AvantGarde"/>
                <a:cs typeface="Times New Roman" pitchFamily="18" charset="0"/>
              </a:rPr>
              <a:t>g</a:t>
            </a:r>
            <a:r>
              <a:rPr lang="en-US" altLang="en-US" sz="8800" b="1" dirty="0" smtClean="0">
                <a:solidFill>
                  <a:schemeClr val="bg1"/>
                </a:solidFill>
                <a:latin typeface=".VnAvant" pitchFamily="34" charset="0"/>
                <a:cs typeface="Times New Roman" pitchFamily="18" charset="0"/>
              </a:rPr>
              <a:t>hẹ</a:t>
            </a: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5264073" y="1597780"/>
            <a:ext cx="2302137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8800" b="1" dirty="0" smtClean="0">
                <a:solidFill>
                  <a:schemeClr val="bg1"/>
                </a:solidFill>
                <a:latin typeface="AvantGarde"/>
                <a:cs typeface="Times New Roman" pitchFamily="18" charset="0"/>
              </a:rPr>
              <a:t>nh</a:t>
            </a:r>
            <a:r>
              <a:rPr lang="en-US" altLang="en-US" sz="8000" b="1" dirty="0" smtClean="0">
                <a:solidFill>
                  <a:schemeClr val="bg1"/>
                </a:solidFill>
                <a:latin typeface=".VnAvant" pitchFamily="34" charset="0"/>
                <a:cs typeface="Times New Roman" pitchFamily="18" charset="0"/>
              </a:rPr>
              <a:t>a</a:t>
            </a:r>
            <a:endParaRPr lang="en-US" altLang="en-US" sz="8000" b="1" dirty="0">
              <a:solidFill>
                <a:schemeClr val="bg1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5290964" y="4533363"/>
            <a:ext cx="2302137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8800" b="1" dirty="0" smtClean="0">
                <a:solidFill>
                  <a:schemeClr val="bg1"/>
                </a:solidFill>
                <a:latin typeface="AvantGarde"/>
                <a:cs typeface="Times New Roman" pitchFamily="18" charset="0"/>
              </a:rPr>
              <a:t>nhỏ</a:t>
            </a:r>
            <a:endParaRPr lang="en-US" altLang="en-US" sz="8800" b="1" dirty="0">
              <a:solidFill>
                <a:schemeClr val="bg1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5264072" y="3052436"/>
            <a:ext cx="2302137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8800" b="1" dirty="0" smtClean="0">
                <a:solidFill>
                  <a:schemeClr val="bg1"/>
                </a:solidFill>
                <a:latin typeface="AvantGarde"/>
                <a:cs typeface="Times New Roman" pitchFamily="18" charset="0"/>
              </a:rPr>
              <a:t>nhẹ</a:t>
            </a:r>
            <a:endParaRPr lang="en-US" altLang="en-US" sz="8800" b="1" dirty="0">
              <a:solidFill>
                <a:schemeClr val="bg1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6618262" y="1175673"/>
            <a:ext cx="93673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6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ˎ</a:t>
            </a:r>
            <a:endParaRPr lang="en-US" altLang="en-US" sz="6000" b="1" dirty="0" smtClean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77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E57E40B-9C48-4D0D-A4B7-35FF8CFA0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554212" cy="102201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14" y="1362075"/>
            <a:ext cx="2432435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4" y="1362075"/>
            <a:ext cx="2219325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14" y="4010025"/>
            <a:ext cx="2432435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3" y="4010025"/>
            <a:ext cx="2219325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14" y="2952750"/>
            <a:ext cx="243243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4" y="3000374"/>
            <a:ext cx="2219324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14" y="5715000"/>
            <a:ext cx="2432435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4" y="5743575"/>
            <a:ext cx="2219324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086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835</TotalTime>
  <Words>90</Words>
  <Application>Microsoft Office PowerPoint</Application>
  <PresentationFormat>On-screen Show (4:3)</PresentationFormat>
  <Paragraphs>37</Paragraphs>
  <Slides>20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  <vt:lpstr>PowerPoint Presentation</vt:lpstr>
      <vt:lpstr>PowerPoint Presentation</vt:lpstr>
      <vt:lpstr>PowerPoint Presentation</vt:lpstr>
      <vt:lpstr>PowerPoint Presentation</vt:lpstr>
      <vt:lpstr>Củng cố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</cp:lastModifiedBy>
  <cp:revision>206</cp:revision>
  <dcterms:created xsi:type="dcterms:W3CDTF">2020-08-07T01:41:03Z</dcterms:created>
  <dcterms:modified xsi:type="dcterms:W3CDTF">2020-08-24T10:40:11Z</dcterms:modified>
</cp:coreProperties>
</file>